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sldIdLst>
    <p:sldId id="284" r:id="rId2"/>
    <p:sldId id="256" r:id="rId3"/>
    <p:sldId id="262" r:id="rId4"/>
    <p:sldId id="353" r:id="rId5"/>
    <p:sldId id="352" r:id="rId6"/>
    <p:sldId id="354" r:id="rId7"/>
    <p:sldId id="355" r:id="rId8"/>
    <p:sldId id="356" r:id="rId9"/>
    <p:sldId id="386" r:id="rId10"/>
    <p:sldId id="387" r:id="rId11"/>
    <p:sldId id="357" r:id="rId12"/>
    <p:sldId id="360" r:id="rId13"/>
    <p:sldId id="336" r:id="rId14"/>
    <p:sldId id="361" r:id="rId15"/>
    <p:sldId id="365" r:id="rId16"/>
    <p:sldId id="366" r:id="rId17"/>
    <p:sldId id="367" r:id="rId18"/>
    <p:sldId id="370" r:id="rId19"/>
    <p:sldId id="371" r:id="rId20"/>
    <p:sldId id="376" r:id="rId21"/>
    <p:sldId id="379" r:id="rId22"/>
    <p:sldId id="381" r:id="rId23"/>
    <p:sldId id="338" r:id="rId24"/>
    <p:sldId id="340" r:id="rId25"/>
    <p:sldId id="341" r:id="rId26"/>
    <p:sldId id="383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24" autoAdjust="0"/>
  </p:normalViewPr>
  <p:slideViewPr>
    <p:cSldViewPr snapToGrid="0">
      <p:cViewPr varScale="1">
        <p:scale>
          <a:sx n="68" d="100"/>
          <a:sy n="68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951AB-6D55-4DA7-9D66-9C6B30B6DDE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B2B3F-C197-4418-A56D-E952E937D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241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435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5774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2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3473"/>
      </p:ext>
    </p:extLst>
  </p:cSld>
  <p:clrMapOvr>
    <a:masterClrMapping/>
  </p:clrMapOvr>
  <p:transition spd="slow">
    <p:random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6382"/>
      </p:ext>
    </p:extLst>
  </p:cSld>
  <p:clrMapOvr>
    <a:masterClrMapping/>
  </p:clrMapOvr>
  <p:transition spd="slow">
    <p:random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481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884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111051"/>
      </p:ext>
    </p:extLst>
  </p:cSld>
  <p:clrMapOvr>
    <a:masterClrMapping/>
  </p:clrMapOvr>
  <p:transition spd="slow">
    <p:random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347080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CE72AC-567E-4285-8ECD-076E9565CCF1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7618-D323-4391-80CB-B9CAEA1CE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4660490" y="1297858"/>
            <a:ext cx="2802194" cy="4247536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en-US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0216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0" y="228601"/>
            <a:ext cx="2641600" cy="590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>
                <a:latin typeface="Comic Sans MS" pitchFamily="66" charset="0"/>
              </a:rPr>
              <a:t>After a few days, the fly trap will re-open, to await it's next victim.</a:t>
            </a:r>
            <a:br>
              <a:rPr lang="en-US" sz="3000">
                <a:latin typeface="Comic Sans MS" pitchFamily="66" charset="0"/>
              </a:rPr>
            </a:br>
            <a:r>
              <a:rPr lang="en-US" sz="3000">
                <a:latin typeface="Comic Sans MS" pitchFamily="66" charset="0"/>
              </a:rPr>
              <a:t>Yummmmm!</a:t>
            </a:r>
            <a:r>
              <a:rPr lang="en-US" sz="3000"/>
              <a:t>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076" name="Picture 4" descr="venus fl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44000" cy="6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/>
              <a:t>Drosera</a:t>
            </a:r>
            <a:r>
              <a:rPr lang="en-GB"/>
              <a:t> – The Sundews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4233333" cy="304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838200"/>
            <a:ext cx="6400800" cy="243840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3416300"/>
            <a:ext cx="6400800" cy="32131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 rot="19200000">
            <a:off x="1357200" y="5031295"/>
            <a:ext cx="2507418" cy="584775"/>
          </a:xfrm>
          <a:prstGeom prst="rect">
            <a:avLst/>
          </a:prstGeom>
          <a:noFill/>
          <a:ln w="444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Sticky traps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685800"/>
            <a:ext cx="11379200" cy="6019800"/>
          </a:xfrm>
          <a:prstGeom prst="rect">
            <a:avLst/>
          </a:prstGeom>
          <a:noFill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06400" y="1"/>
            <a:ext cx="11277600" cy="73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i="1">
                <a:solidFill>
                  <a:schemeClr val="tx1"/>
                </a:solidFill>
              </a:rPr>
              <a:t>Drosera capensis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drosera_intermedia_lea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1" y="1066801"/>
            <a:ext cx="4279900" cy="4276725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17600" y="5562601"/>
            <a:ext cx="416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Spatulate-leaved Sundew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Drosera intermedia</a:t>
            </a:r>
          </a:p>
        </p:txBody>
      </p:sp>
      <p:pic>
        <p:nvPicPr>
          <p:cNvPr id="34826" name="Picture 10" descr="Drosera_filiformis_tracyi_Copyright_P_Dzik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800" y="1295401"/>
            <a:ext cx="5588000" cy="3802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1066800"/>
            <a:ext cx="5486400" cy="5562600"/>
          </a:xfrm>
          <a:prstGeom prst="rect">
            <a:avLst/>
          </a:prstGeom>
          <a:noFill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27200" y="228601"/>
            <a:ext cx="8636000" cy="6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i="1">
                <a:solidFill>
                  <a:schemeClr val="tx1"/>
                </a:solidFill>
              </a:rPr>
              <a:t>Drosera capensis</a:t>
            </a:r>
            <a:r>
              <a:rPr lang="en-GB" sz="3600">
                <a:solidFill>
                  <a:schemeClr val="tx1"/>
                </a:solidFill>
              </a:rPr>
              <a:t> in action!!!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12800" y="1905001"/>
            <a:ext cx="3860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folHlink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Sticky traps 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folHlink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folHlink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Leaf blade movement to aid digestion</a:t>
            </a:r>
            <a:endParaRPr lang="en-US" sz="3200" b="1">
              <a:solidFill>
                <a:schemeClr val="folHlink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030" y="1955426"/>
            <a:ext cx="9241367" cy="45989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10363200" cy="1403350"/>
          </a:xfrm>
          <a:ln/>
        </p:spPr>
        <p:txBody>
          <a:bodyPr>
            <a:normAutofit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 err="1"/>
              <a:t>Sarracenia</a:t>
            </a:r>
            <a:r>
              <a:rPr lang="en-GB" i="1" dirty="0"/>
              <a:t> </a:t>
            </a:r>
            <a:r>
              <a:rPr lang="en-GB" dirty="0"/>
              <a:t>- </a:t>
            </a:r>
            <a:r>
              <a:rPr lang="en-GB" sz="3200" dirty="0"/>
              <a:t>North American Pitcher Plants</a:t>
            </a: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1" y="1809750"/>
            <a:ext cx="3657600" cy="2643188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18400" y="53340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/>
              <a:t>S.purpurea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19200000">
            <a:off x="1562318" y="1809326"/>
            <a:ext cx="2416046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Pitfall traps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447800"/>
            <a:ext cx="10058400" cy="5105400"/>
          </a:xfrm>
          <a:prstGeom prst="rect">
            <a:avLst/>
          </a:prstGeom>
          <a:noFill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20800" y="457201"/>
            <a:ext cx="9448800" cy="73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i="1">
                <a:solidFill>
                  <a:schemeClr val="tx1"/>
                </a:solidFill>
              </a:rPr>
              <a:t>Sarracenia flava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12800" y="174625"/>
            <a:ext cx="10363200" cy="14033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/>
              <a:t>Sarracenia leucophylla</a:t>
            </a:r>
            <a:r>
              <a:rPr lang="en-GB"/>
              <a:t> and </a:t>
            </a:r>
            <a:r>
              <a:rPr lang="en-GB" i="1"/>
              <a:t>Sarracenia psittacina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1676400"/>
            <a:ext cx="6197600" cy="426720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6096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01707" y="152400"/>
            <a:ext cx="11725834" cy="6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i="1" dirty="0">
                <a:solidFill>
                  <a:schemeClr val="tx1"/>
                </a:solidFill>
              </a:rPr>
              <a:t>Nepenthes </a:t>
            </a:r>
            <a:r>
              <a:rPr lang="en-GB" sz="3600" dirty="0">
                <a:solidFill>
                  <a:schemeClr val="tx1"/>
                </a:solidFill>
              </a:rPr>
              <a:t>- “Monkey Cup” </a:t>
            </a:r>
            <a:r>
              <a:rPr lang="en-GB" sz="2800" dirty="0">
                <a:solidFill>
                  <a:schemeClr val="tx1"/>
                </a:solidFill>
              </a:rPr>
              <a:t>Tropical Vine Pitcher Plant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44158" y="1035059"/>
            <a:ext cx="7518408" cy="5822941"/>
            <a:chOff x="336" y="652"/>
            <a:chExt cx="2453" cy="3476"/>
          </a:xfrm>
        </p:grpSpPr>
        <p:pic>
          <p:nvPicPr>
            <p:cNvPr id="17424" name="Picture 16"/>
            <p:cNvPicPr>
              <a:picLocks noChangeAspect="1" noChangeArrowheads="1"/>
            </p:cNvPicPr>
            <p:nvPr/>
          </p:nvPicPr>
          <p:blipFill>
            <a:blip r:embed="rId3"/>
            <a:srcRect t="1318" b="4880"/>
            <a:stretch>
              <a:fillRect/>
            </a:stretch>
          </p:blipFill>
          <p:spPr bwMode="auto">
            <a:xfrm>
              <a:off x="336" y="960"/>
              <a:ext cx="2453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336" y="652"/>
              <a:ext cx="1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i="1" dirty="0" err="1"/>
                <a:t>N.burbidgeae</a:t>
              </a:r>
              <a:endParaRPr lang="en-US" sz="2800" i="1" dirty="0"/>
            </a:p>
          </p:txBody>
        </p:sp>
      </p:grpSp>
      <p:sp>
        <p:nvSpPr>
          <p:cNvPr id="17426" name="Rectangle 18"/>
          <p:cNvSpPr>
            <a:spLocks noChangeArrowheads="1"/>
          </p:cNvSpPr>
          <p:nvPr/>
        </p:nvSpPr>
        <p:spPr bwMode="auto">
          <a:xfrm rot="19200000">
            <a:off x="-94680" y="1347640"/>
            <a:ext cx="2416046" cy="584775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folHlink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Pitfall traps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C:\Documents and Settings\Administrator.MIT-UAK8CHPE82O\Desktop\New Folder\20030719-CP-Orgel's%20Orchids-Nepenthes%20shade%20house-N.xCoccinea.jpg"/>
          <p:cNvPicPr>
            <a:picLocks noChangeAspect="1" noChangeArrowheads="1"/>
          </p:cNvPicPr>
          <p:nvPr/>
        </p:nvPicPr>
        <p:blipFill>
          <a:blip r:embed="rId2">
            <a:lum bright="44000"/>
          </a:blip>
          <a:srcRect l="20799" t="28723" r="28799" b="4787"/>
          <a:stretch>
            <a:fillRect/>
          </a:stretch>
        </p:blipFill>
        <p:spPr bwMode="auto">
          <a:xfrm>
            <a:off x="6400801" y="336176"/>
            <a:ext cx="3765552" cy="591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05353" y="2693890"/>
            <a:ext cx="5080000" cy="2779059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Pitcher size from 1” to more than 2 liters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Leaves up to 1 meter length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Some scramble, some climb many meters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Rats and baby monkeys have been found in pitchers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381000"/>
            <a:ext cx="10361084" cy="1141413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Nepenthes </a:t>
            </a:r>
            <a:r>
              <a:rPr lang="en-GB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0711" y="5486400"/>
            <a:ext cx="7275441" cy="1326080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6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62500" lnSpcReduction="20000"/>
          </a:bodyPr>
          <a:lstStyle/>
          <a:p>
            <a:pPr algn="r"/>
            <a:r>
              <a:rPr lang="en-US" sz="5800" b="1" dirty="0" smtClean="0">
                <a:solidFill>
                  <a:srgbClr val="FF0000"/>
                </a:solidFill>
              </a:rPr>
              <a:t>Dr. </a:t>
            </a:r>
            <a:r>
              <a:rPr lang="en-US" sz="5800" b="1" dirty="0" err="1" smtClean="0">
                <a:solidFill>
                  <a:srgbClr val="FF0000"/>
                </a:solidFill>
              </a:rPr>
              <a:t>Sailesh</a:t>
            </a:r>
            <a:r>
              <a:rPr lang="en-US" sz="5800" b="1" dirty="0" smtClean="0">
                <a:solidFill>
                  <a:srgbClr val="FF0000"/>
                </a:solidFill>
              </a:rPr>
              <a:t> B </a:t>
            </a:r>
            <a:r>
              <a:rPr lang="en-US" sz="5800" b="1" dirty="0" err="1" smtClean="0">
                <a:solidFill>
                  <a:srgbClr val="FF0000"/>
                </a:solidFill>
              </a:rPr>
              <a:t>Prajapati</a:t>
            </a:r>
            <a:r>
              <a:rPr lang="en-US" sz="5800" b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endParaRPr lang="en-US" dirty="0" smtClean="0"/>
          </a:p>
          <a:p>
            <a:pPr algn="r"/>
            <a:r>
              <a:rPr lang="en-US" sz="2500" dirty="0" err="1" smtClean="0"/>
              <a:t>Assi</a:t>
            </a:r>
            <a:r>
              <a:rPr lang="en-US" sz="2500" dirty="0" smtClean="0"/>
              <a:t>. Prof. Government Science College, </a:t>
            </a:r>
            <a:r>
              <a:rPr lang="en-US" sz="2500" dirty="0" err="1" smtClean="0"/>
              <a:t>Chikhli</a:t>
            </a:r>
            <a:r>
              <a:rPr lang="en-US" sz="2500" dirty="0" smtClean="0"/>
              <a:t>, Dist. </a:t>
            </a:r>
            <a:r>
              <a:rPr lang="en-US" sz="2500" dirty="0" err="1" smtClean="0"/>
              <a:t>Navsari</a:t>
            </a:r>
            <a:endParaRPr lang="en-US" sz="2500" dirty="0" smtClean="0"/>
          </a:p>
          <a:p>
            <a:pPr algn="r"/>
            <a:r>
              <a:rPr lang="en-US" sz="2500" dirty="0" smtClean="0"/>
              <a:t>psailesh4@gmail.com</a:t>
            </a:r>
            <a:endParaRPr lang="en-US" sz="2500" dirty="0"/>
          </a:p>
        </p:txBody>
      </p:sp>
      <p:sp>
        <p:nvSpPr>
          <p:cNvPr id="5" name="WordArt 4" descr="green brown"/>
          <p:cNvSpPr>
            <a:spLocks noChangeArrowheads="1" noChangeShapeType="1" noTextEdit="1"/>
          </p:cNvSpPr>
          <p:nvPr/>
        </p:nvSpPr>
        <p:spPr bwMode="auto">
          <a:xfrm>
            <a:off x="1304364" y="2057400"/>
            <a:ext cx="9560859" cy="217842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6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Carnivorous</a:t>
            </a:r>
          </a:p>
          <a:p>
            <a:pPr algn="ctr"/>
            <a:endParaRPr lang="en-US" sz="100" kern="10" dirty="0" smtClean="0">
              <a:ln w="28575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6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6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Plants</a:t>
            </a:r>
          </a:p>
        </p:txBody>
      </p:sp>
      <p:pic>
        <p:nvPicPr>
          <p:cNvPr id="6" name="Picture 8" descr="Carnivorous Plants site has articles on plant care, types of carnivorous plants, and sources to buy them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8" y="3052976"/>
            <a:ext cx="1887071" cy="251859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0" descr="Carnivorous Plants site has articles on plant care, types of carnivorous plants, and sources to buy them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083" y="1"/>
            <a:ext cx="2500629" cy="18809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3305-sundew-plant-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46659" y="2971800"/>
            <a:ext cx="1883320" cy="24473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54617" y="4433052"/>
            <a:ext cx="7620000" cy="5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chemeClr val="tx1"/>
                </a:solidFill>
              </a:rPr>
              <a:t>Beautiful, Strange and Truly Wondrous</a:t>
            </a:r>
          </a:p>
        </p:txBody>
      </p:sp>
    </p:spTree>
    <p:extLst>
      <p:ext uri="{BB962C8B-B14F-4D97-AF65-F5344CB8AC3E}">
        <p14:creationId xmlns:p14="http://schemas.microsoft.com/office/powerpoint/2010/main" val="24960798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1029"/>
          <p:cNvSpPr>
            <a:spLocks noGrp="1" noChangeArrowheads="1"/>
          </p:cNvSpPr>
          <p:nvPr>
            <p:ph type="title"/>
          </p:nvPr>
        </p:nvSpPr>
        <p:spPr>
          <a:xfrm>
            <a:off x="6096000" y="457201"/>
            <a:ext cx="5384800" cy="11414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i="1"/>
              <a:t>Nepenthes campanulata</a:t>
            </a:r>
          </a:p>
        </p:txBody>
      </p:sp>
      <p:sp>
        <p:nvSpPr>
          <p:cNvPr id="59398" name="Text Box 1030"/>
          <p:cNvSpPr txBox="1">
            <a:spLocks noChangeArrowheads="1"/>
          </p:cNvSpPr>
          <p:nvPr/>
        </p:nvSpPr>
        <p:spPr bwMode="auto">
          <a:xfrm>
            <a:off x="4064000" y="685800"/>
            <a:ext cx="223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Lowland species</a:t>
            </a:r>
            <a:endParaRPr lang="en-US" sz="2800"/>
          </a:p>
        </p:txBody>
      </p:sp>
      <p:pic>
        <p:nvPicPr>
          <p:cNvPr id="59400" name="Picture 1032" descr="C:\Documents and Settings\Administrator.MIT-UAK8CHPE82O\Desktop\New Folder\2003101110-NECPS-CP-show-N.campanulata.jpg"/>
          <p:cNvPicPr>
            <a:picLocks noChangeAspect="1" noChangeArrowheads="1"/>
          </p:cNvPicPr>
          <p:nvPr/>
        </p:nvPicPr>
        <p:blipFill>
          <a:blip r:embed="rId2"/>
          <a:srcRect t="5078" b="9140"/>
          <a:stretch>
            <a:fillRect/>
          </a:stretch>
        </p:blipFill>
        <p:spPr bwMode="auto">
          <a:xfrm>
            <a:off x="4775201" y="1905000"/>
            <a:ext cx="6728884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34" descr="C:\Documents and Settings\Administrator.MIT-UAK8CHPE82O\Desktop\New Folder\20050111-CP-N.gracilis%20''Dusky''-pitcher.jpg"/>
          <p:cNvPicPr>
            <a:picLocks noChangeAspect="1" noChangeArrowheads="1"/>
          </p:cNvPicPr>
          <p:nvPr/>
        </p:nvPicPr>
        <p:blipFill>
          <a:blip r:embed="rId3"/>
          <a:srcRect l="25777" t="9785" r="18411"/>
          <a:stretch>
            <a:fillRect/>
          </a:stretch>
        </p:blipFill>
        <p:spPr bwMode="auto">
          <a:xfrm>
            <a:off x="711200" y="457200"/>
            <a:ext cx="33274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Rectangle 1035"/>
          <p:cNvSpPr>
            <a:spLocks noChangeArrowheads="1"/>
          </p:cNvSpPr>
          <p:nvPr/>
        </p:nvSpPr>
        <p:spPr bwMode="auto">
          <a:xfrm>
            <a:off x="203200" y="5029201"/>
            <a:ext cx="4368800" cy="1141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400" i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Nepenthes gracilis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1"/>
            <a:ext cx="7721600" cy="1141413"/>
          </a:xfrm>
        </p:spPr>
        <p:txBody>
          <a:bodyPr/>
          <a:lstStyle/>
          <a:p>
            <a:r>
              <a:rPr lang="en-US" i="1"/>
              <a:t>Nepenthes macrophylla</a:t>
            </a:r>
          </a:p>
        </p:txBody>
      </p:sp>
      <p:pic>
        <p:nvPicPr>
          <p:cNvPr id="56323" name="Picture 1027" descr="C:\Documents and Settings\Administrator.MIT-UAK8CHPE82O\Desktop\New Folder\macrophyl_i1M.jpg"/>
          <p:cNvPicPr>
            <a:picLocks noChangeAspect="1" noChangeArrowheads="1"/>
          </p:cNvPicPr>
          <p:nvPr/>
        </p:nvPicPr>
        <p:blipFill>
          <a:blip r:embed="rId2"/>
          <a:srcRect l="7680" t="1372" r="17281"/>
          <a:stretch>
            <a:fillRect/>
          </a:stretch>
        </p:blipFill>
        <p:spPr bwMode="auto">
          <a:xfrm>
            <a:off x="609601" y="1323975"/>
            <a:ext cx="3723217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028" descr="C:\Documents and Settings\Administrator.MIT-UAK8CHPE82O\Desktop\New Folder\macrophyl_i4M.jpg"/>
          <p:cNvPicPr>
            <a:picLocks noChangeAspect="1" noChangeArrowheads="1"/>
          </p:cNvPicPr>
          <p:nvPr/>
        </p:nvPicPr>
        <p:blipFill>
          <a:blip r:embed="rId3"/>
          <a:srcRect l="28299" t="2991" r="13062"/>
          <a:stretch>
            <a:fillRect/>
          </a:stretch>
        </p:blipFill>
        <p:spPr bwMode="auto">
          <a:xfrm>
            <a:off x="8331200" y="533400"/>
            <a:ext cx="3278717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029" descr="C:\Documents and Settings\Administrator.MIT-UAK8CHPE82O\Desktop\New Folder\20040911-CP-N.macrophylla-juvenile.jpg"/>
          <p:cNvPicPr>
            <a:picLocks noChangeAspect="1" noChangeArrowheads="1"/>
          </p:cNvPicPr>
          <p:nvPr/>
        </p:nvPicPr>
        <p:blipFill>
          <a:blip r:embed="rId4"/>
          <a:srcRect l="8841" t="4500" r="983" b="4500"/>
          <a:stretch>
            <a:fillRect/>
          </a:stretch>
        </p:blipFill>
        <p:spPr bwMode="auto">
          <a:xfrm>
            <a:off x="3962400" y="3527426"/>
            <a:ext cx="443653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30" descr="C:\Documents and Settings\Administrator.MIT-UAK8CHPE82O\Desktop\New Folder\20041009-CP-show-N.macrophylla-juvenile%20pitcher-SchloatPic.jpg"/>
          <p:cNvPicPr>
            <a:picLocks noChangeAspect="1" noChangeArrowheads="1"/>
          </p:cNvPicPr>
          <p:nvPr/>
        </p:nvPicPr>
        <p:blipFill>
          <a:blip r:embed="rId5"/>
          <a:srcRect r="5333"/>
          <a:stretch>
            <a:fillRect/>
          </a:stretch>
        </p:blipFill>
        <p:spPr bwMode="auto">
          <a:xfrm>
            <a:off x="6752167" y="1323975"/>
            <a:ext cx="1648884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1031"/>
          <p:cNvSpPr txBox="1">
            <a:spLocks noChangeArrowheads="1"/>
          </p:cNvSpPr>
          <p:nvPr/>
        </p:nvSpPr>
        <p:spPr bwMode="auto">
          <a:xfrm>
            <a:off x="4470400" y="1676400"/>
            <a:ext cx="223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Highland species</a:t>
            </a:r>
            <a:endParaRPr lang="en-US" sz="28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-130175"/>
            <a:ext cx="10363200" cy="14033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/>
              <a:t>Darlingtonia californica</a:t>
            </a:r>
            <a:r>
              <a:rPr lang="en-GB"/>
              <a:t/>
            </a:r>
            <a:br>
              <a:rPr lang="en-GB"/>
            </a:br>
            <a:r>
              <a:rPr lang="en-GB"/>
              <a:t>Cobra Lily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1" y="1219200"/>
            <a:ext cx="5321300" cy="5219700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 rot="19200000">
            <a:off x="990077" y="3902581"/>
            <a:ext cx="2416046" cy="584775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2">
                    <a:lumMod val="50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Pitfall traps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Bladderwort</a:t>
            </a:r>
          </a:p>
        </p:txBody>
      </p:sp>
      <p:pic>
        <p:nvPicPr>
          <p:cNvPr id="46085" name="Picture 5" descr="cb_bladderw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1" y="1524000"/>
            <a:ext cx="3721100" cy="3810000"/>
          </a:xfrm>
          <a:prstGeom prst="rect">
            <a:avLst/>
          </a:prstGeom>
          <a:noFill/>
        </p:spPr>
      </p:pic>
      <p:pic>
        <p:nvPicPr>
          <p:cNvPr id="46087" name="Picture 7" descr="bladderw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1" y="1752600"/>
            <a:ext cx="3545417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Butterwort</a:t>
            </a:r>
            <a:br>
              <a:rPr lang="en-US" sz="4000"/>
            </a:br>
            <a:r>
              <a:rPr lang="en-US" sz="2800" i="1"/>
              <a:t>Pinguicula vulgaris</a:t>
            </a:r>
            <a:r>
              <a:rPr lang="en-US" sz="4000"/>
              <a:t> </a:t>
            </a:r>
          </a:p>
        </p:txBody>
      </p:sp>
      <p:pic>
        <p:nvPicPr>
          <p:cNvPr id="49158" name="Picture 6" descr="butterw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1981200"/>
            <a:ext cx="6604000" cy="3602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Waterwheel Plant</a:t>
            </a:r>
            <a:r>
              <a:rPr lang="en-US" sz="4000"/>
              <a:t> </a:t>
            </a:r>
            <a:br>
              <a:rPr lang="en-US" sz="4000"/>
            </a:br>
            <a:r>
              <a:rPr lang="en-US" sz="2800" i="1"/>
              <a:t>Aldrovanda vesiculosa</a:t>
            </a:r>
            <a:r>
              <a:rPr lang="en-US" sz="4000"/>
              <a:t> </a:t>
            </a:r>
          </a:p>
        </p:txBody>
      </p:sp>
      <p:pic>
        <p:nvPicPr>
          <p:cNvPr id="51206" name="Picture 6" descr="avesi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1828801"/>
            <a:ext cx="8559800" cy="4276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66799" y="725714"/>
            <a:ext cx="10849429" cy="51264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/>
              <a:t>Most </a:t>
            </a:r>
            <a:r>
              <a:rPr lang="en-US" sz="3200" dirty="0"/>
              <a:t>are extremely endangered</a:t>
            </a:r>
            <a:r>
              <a:rPr lang="en-US" sz="3200" dirty="0" smtClean="0"/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Development of the coastal </a:t>
            </a:r>
            <a:r>
              <a:rPr lang="en-US" sz="2800" dirty="0" smtClean="0"/>
              <a:t>swamps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Deforestation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Pollution </a:t>
            </a:r>
            <a:r>
              <a:rPr lang="en-US" sz="2800" dirty="0"/>
              <a:t>of wetlands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Imported competition</a:t>
            </a:r>
            <a:endParaRPr 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999884"/>
            <a:ext cx="10058400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11100" y="2731367"/>
            <a:ext cx="6769802" cy="2215991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</a:t>
            </a:r>
            <a:endParaRPr lang="en-US" sz="13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152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477"/>
          </a:xfrm>
        </p:spPr>
        <p:txBody>
          <a:bodyPr>
            <a:normAutofit/>
          </a:bodyPr>
          <a:lstStyle/>
          <a:p>
            <a:r>
              <a:rPr b="1" smtClean="0">
                <a:latin typeface="Comic Sans MS" pitchFamily="66" charset="0"/>
              </a:rPr>
              <a:t>Interesting Plants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474255"/>
            <a:ext cx="10058400" cy="2164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gu-IN" sz="3800" b="1" dirty="0" smtClean="0">
                <a:latin typeface="Comic Sans MS" pitchFamily="66" charset="0"/>
              </a:rPr>
              <a:t> </a:t>
            </a:r>
            <a:r>
              <a:rPr lang="en-US" sz="3800" b="1" dirty="0" smtClean="0">
                <a:latin typeface="Comic Sans MS" pitchFamily="66" charset="0"/>
              </a:rPr>
              <a:t>If </a:t>
            </a:r>
            <a:r>
              <a:rPr lang="en-US" sz="3800" b="1" dirty="0">
                <a:latin typeface="Comic Sans MS" pitchFamily="66" charset="0"/>
              </a:rPr>
              <a:t>an animal eats a plant, it is of no particular interest; but when a plant eats an animal, that is of  interest</a:t>
            </a:r>
            <a:r>
              <a:rPr lang="en-US" sz="3800" b="1" dirty="0" smtClean="0">
                <a:latin typeface="Comic Sans MS" pitchFamily="66" charset="0"/>
              </a:rPr>
              <a:t>.</a:t>
            </a:r>
            <a:endParaRPr lang="gu-IN" sz="3800" b="1" dirty="0" smtClean="0">
              <a:latin typeface="Comic Sans MS" pitchFamily="66" charset="0"/>
            </a:endParaRPr>
          </a:p>
          <a:p>
            <a:endParaRPr lang="en-US" sz="3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026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1"/>
            <a:ext cx="10663517" cy="455855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Soil with low mineral content</a:t>
            </a:r>
            <a:r>
              <a:rPr lang="en-US" sz="2800" dirty="0"/>
              <a:t> </a:t>
            </a:r>
            <a:r>
              <a:rPr lang="en-US" sz="3200" dirty="0"/>
              <a:t>(usually</a:t>
            </a:r>
            <a:r>
              <a:rPr lang="en-US" sz="2800" dirty="0"/>
              <a:t> </a:t>
            </a:r>
            <a:r>
              <a:rPr lang="en-US" sz="3200" dirty="0"/>
              <a:t>acidic</a:t>
            </a:r>
            <a:r>
              <a:rPr lang="en-US" sz="3200" dirty="0" smtClean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Plenty of pure water </a:t>
            </a:r>
            <a:r>
              <a:rPr lang="en-US" sz="2400" dirty="0"/>
              <a:t>(no salts, dissolved solids, metals, etc.)</a:t>
            </a:r>
            <a:endParaRPr lang="en-US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/>
              <a:t>Lots </a:t>
            </a:r>
            <a:r>
              <a:rPr lang="en-US" sz="3200" dirty="0"/>
              <a:t>of sunlight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/>
              <a:t>Little </a:t>
            </a:r>
            <a:r>
              <a:rPr lang="en-US" sz="3200" dirty="0"/>
              <a:t>competition from alien species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/>
              <a:t>Prey </a:t>
            </a:r>
            <a:r>
              <a:rPr lang="en-US" sz="2400" dirty="0"/>
              <a:t>(mostly for flowering and fruiting)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11200" y="672355"/>
            <a:ext cx="1087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Where they are growing?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06073"/>
            <a:ext cx="10475259" cy="4265613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Adapted for nutrient-poor soils, wet climates, bright light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Like </a:t>
            </a:r>
            <a:r>
              <a:rPr lang="en-US" sz="2800" dirty="0"/>
              <a:t>all green plants, photosynthesize (I.e. they’re producers</a:t>
            </a:r>
            <a:r>
              <a:rPr lang="en-US" sz="2800" dirty="0" smtClean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Attract and absorb macronutrients P-K-N (e.g. fertilizer) from prey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04801"/>
            <a:ext cx="10363200" cy="7397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 </a:t>
            </a:r>
            <a:r>
              <a:rPr lang="en-GB" sz="4800"/>
              <a:t>Genera of Carnivorous Plants</a:t>
            </a:r>
            <a:endParaRPr lang="en-GB" sz="28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800" y="2102222"/>
            <a:ext cx="3454400" cy="3801035"/>
          </a:xfrm>
          <a:ln/>
        </p:spPr>
        <p:txBody>
          <a:bodyPr/>
          <a:lstStyle/>
          <a:p>
            <a:pPr algn="ctr">
              <a:lnSpc>
                <a:spcPct val="95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/>
              <a:t>Active traps</a:t>
            </a:r>
          </a:p>
          <a:p>
            <a:pPr algn="ctr">
              <a:lnSpc>
                <a:spcPct val="95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(“steel trap” and “trap door</a:t>
            </a:r>
            <a:r>
              <a:rPr lang="en-GB" dirty="0" smtClean="0"/>
              <a:t>”)</a:t>
            </a:r>
            <a:endParaRPr lang="gu-IN" dirty="0" smtClean="0"/>
          </a:p>
          <a:p>
            <a:pPr algn="ctr">
              <a:lnSpc>
                <a:spcPct val="95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/>
              <a:t>Aldrovanda</a:t>
            </a:r>
            <a:endParaRPr lang="en-GB" sz="2400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/>
              <a:t>Dionaea</a:t>
            </a:r>
            <a:endParaRPr lang="en-GB" sz="2400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/>
              <a:t>Utricularia</a:t>
            </a:r>
            <a:endParaRPr lang="en-GB" sz="2400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470400" y="2169457"/>
            <a:ext cx="34544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ctr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Sticky traps</a:t>
            </a:r>
          </a:p>
          <a:p>
            <a:pPr marL="341313" indent="-341313" algn="ctr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(flypaper)</a:t>
            </a:r>
          </a:p>
          <a:p>
            <a:pPr marL="341313" indent="-341313" algn="ctr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Byblis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Drosera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Drosophyllum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Pinguicula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924800" y="2142563"/>
            <a:ext cx="34544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ctr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Pitfall traps</a:t>
            </a:r>
            <a:endParaRPr lang="en-GB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algn="ctr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(pitchers)</a:t>
            </a:r>
          </a:p>
          <a:p>
            <a:pPr marL="341313" indent="-341313" algn="ctr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Darlingtonia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Cephalotus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Heliamphora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Nepenthes</a:t>
            </a:r>
          </a:p>
          <a:p>
            <a:pPr marL="341313" indent="-341313" defTabSz="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Sarracenia</a:t>
            </a: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11200" y="1143001"/>
            <a:ext cx="1076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Over </a:t>
            </a:r>
            <a:r>
              <a:rPr lang="gu-IN" sz="28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60</a:t>
            </a:r>
            <a:r>
              <a:rPr lang="en-GB" sz="28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0 </a:t>
            </a: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Species; three basic trapping mechanisms</a:t>
            </a:r>
            <a:endParaRPr lang="en-US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51200" y="304800"/>
            <a:ext cx="8026400" cy="14033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Venus Flytrap</a:t>
            </a:r>
            <a:br>
              <a:rPr lang="en-GB"/>
            </a:br>
            <a:r>
              <a:rPr lang="en-GB" i="1"/>
              <a:t>Dionaea muscipula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905000"/>
            <a:ext cx="4876800" cy="2286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1905000"/>
            <a:ext cx="5994400" cy="46482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4267200"/>
            <a:ext cx="4876800" cy="2286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 rot="19800000">
            <a:off x="185273" y="609641"/>
            <a:ext cx="3460751" cy="584775"/>
          </a:xfrm>
          <a:prstGeom prst="rect">
            <a:avLst/>
          </a:prstGeom>
          <a:noFill/>
          <a:ln w="412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Active traps</a:t>
            </a:r>
            <a:endParaRPr 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4800" y="457200"/>
            <a:ext cx="6400800" cy="14033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Venus Flytrap</a:t>
            </a:r>
            <a:br>
              <a:rPr lang="en-GB"/>
            </a:br>
            <a:r>
              <a:rPr lang="en-GB" i="1"/>
              <a:t>Dionaea muscipula</a:t>
            </a:r>
          </a:p>
        </p:txBody>
      </p:sp>
      <p:pic>
        <p:nvPicPr>
          <p:cNvPr id="64519" name="Picture 7" descr="C:\Documents and Settings\Administrator.MIT-UAK8CHPE82O\Desktop\New Folder\200208-CP-D.muscipula-trigger%20hairs%202-JMatteson.jpg"/>
          <p:cNvPicPr>
            <a:picLocks noChangeAspect="1" noChangeArrowheads="1"/>
          </p:cNvPicPr>
          <p:nvPr/>
        </p:nvPicPr>
        <p:blipFill>
          <a:blip r:embed="rId3"/>
          <a:srcRect l="17599" r="22400" b="7248"/>
          <a:stretch>
            <a:fillRect/>
          </a:stretch>
        </p:blipFill>
        <p:spPr bwMode="auto">
          <a:xfrm>
            <a:off x="6096000" y="2133600"/>
            <a:ext cx="5496984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C:\Documents and Settings\Administrator.MIT-UAK8CHPE82O\Desktop\New Folder\20030412-CP-D.muscipula-flowers.jpg"/>
          <p:cNvPicPr>
            <a:picLocks noChangeAspect="1" noChangeArrowheads="1"/>
          </p:cNvPicPr>
          <p:nvPr/>
        </p:nvPicPr>
        <p:blipFill>
          <a:blip r:embed="rId4"/>
          <a:srcRect l="1125" t="9000" r="3375" b="19125"/>
          <a:stretch>
            <a:fillRect/>
          </a:stretch>
        </p:blipFill>
        <p:spPr bwMode="auto">
          <a:xfrm>
            <a:off x="609601" y="381001"/>
            <a:ext cx="476461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 descr="C:\Documents and Settings\Administrator.MIT-UAK8CHPE82O\Desktop\New Folder\20030517-CP-D.muscipula-%20seed%20heads.jpg"/>
          <p:cNvPicPr>
            <a:picLocks noChangeAspect="1" noChangeArrowheads="1"/>
          </p:cNvPicPr>
          <p:nvPr/>
        </p:nvPicPr>
        <p:blipFill>
          <a:blip r:embed="rId5"/>
          <a:srcRect l="2057" t="27713" r="2057" b="14781"/>
          <a:stretch>
            <a:fillRect/>
          </a:stretch>
        </p:blipFill>
        <p:spPr bwMode="auto">
          <a:xfrm>
            <a:off x="609601" y="3886201"/>
            <a:ext cx="475403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09600" y="3200401"/>
            <a:ext cx="477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Flowers and seeds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8229600" y="22098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Trigger hairs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8331200" y="2667000"/>
            <a:ext cx="8128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8737600" y="2667000"/>
            <a:ext cx="508000" cy="1066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8026400" y="2743200"/>
            <a:ext cx="1117600" cy="1219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0" y="304800"/>
            <a:ext cx="4775200" cy="6096000"/>
          </a:xfrm>
        </p:spPr>
        <p:txBody>
          <a:bodyPr/>
          <a:lstStyle/>
          <a:p>
            <a:r>
              <a:rPr lang="en-US" sz="3500">
                <a:latin typeface="Comic Sans MS" pitchFamily="66" charset="0"/>
              </a:rPr>
              <a:t>The plant then secretes an enzyme which essentially 'dissolves' the insect, turning it into a digestible dinner.</a:t>
            </a:r>
          </a:p>
        </p:txBody>
      </p:sp>
      <p:pic>
        <p:nvPicPr>
          <p:cNvPr id="7172" name="Picture 4" descr="venus fl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52400"/>
            <a:ext cx="67437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490</TotalTime>
  <Words>354</Words>
  <Application>Microsoft Office PowerPoint</Application>
  <PresentationFormat>Custom</PresentationFormat>
  <Paragraphs>98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Savon</vt:lpstr>
      <vt:lpstr>PowerPoint Presentation</vt:lpstr>
      <vt:lpstr>PowerPoint Presentation</vt:lpstr>
      <vt:lpstr>Interesting Plants</vt:lpstr>
      <vt:lpstr>PowerPoint Presentation</vt:lpstr>
      <vt:lpstr>PowerPoint Presentation</vt:lpstr>
      <vt:lpstr> Genera of Carnivorous Plants</vt:lpstr>
      <vt:lpstr>Venus Flytrap Dionaea muscipula</vt:lpstr>
      <vt:lpstr>Venus Flytrap Dionaea muscipula</vt:lpstr>
      <vt:lpstr>PowerPoint Presentation</vt:lpstr>
      <vt:lpstr>PowerPoint Presentation</vt:lpstr>
      <vt:lpstr>Drosera – The Sundews</vt:lpstr>
      <vt:lpstr>PowerPoint Presentation</vt:lpstr>
      <vt:lpstr>PowerPoint Presentation</vt:lpstr>
      <vt:lpstr>PowerPoint Presentation</vt:lpstr>
      <vt:lpstr>Sarracenia - North American Pitcher Plants</vt:lpstr>
      <vt:lpstr>PowerPoint Presentation</vt:lpstr>
      <vt:lpstr>Sarracenia leucophylla and Sarracenia psittacina</vt:lpstr>
      <vt:lpstr>PowerPoint Presentation</vt:lpstr>
      <vt:lpstr>Nepenthes -</vt:lpstr>
      <vt:lpstr>Nepenthes campanulata</vt:lpstr>
      <vt:lpstr>Nepenthes macrophylla</vt:lpstr>
      <vt:lpstr>Darlingtonia californica Cobra Lily</vt:lpstr>
      <vt:lpstr>Bladderwort</vt:lpstr>
      <vt:lpstr>Butterwort Pinguicula vulgaris </vt:lpstr>
      <vt:lpstr>Waterwheel Plant  Aldrovanda vesiculosa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sailesh</cp:lastModifiedBy>
  <cp:revision>61</cp:revision>
  <dcterms:created xsi:type="dcterms:W3CDTF">2017-02-22T02:26:17Z</dcterms:created>
  <dcterms:modified xsi:type="dcterms:W3CDTF">2018-12-05T02:41:15Z</dcterms:modified>
</cp:coreProperties>
</file>